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1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620"/>
    <p:restoredTop sz="58719" autoAdjust="0"/>
  </p:normalViewPr>
  <p:slideViewPr>
    <p:cSldViewPr>
      <p:cViewPr varScale="1">
        <p:scale>
          <a:sx n="116" d="100"/>
          <a:sy n="116" d="100"/>
        </p:scale>
        <p:origin x="108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FC6812-23C2-4C47-AB88-0D9314BBD964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B14D65-168F-48DD-A77D-C4EA7651B0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1758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B14D65-168F-48DD-A77D-C4EA7651B063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46044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5362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122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11168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419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207440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4569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73019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85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1551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8396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05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611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1304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742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1207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63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3D906C-AFB7-4044-9CFF-420CB959E52C}" type="datetimeFigureOut">
              <a:rPr lang="ru-RU" smtClean="0"/>
              <a:t>15.12.2022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05092F6-6346-40FB-8B79-C95F5384369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0201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0" y="549275"/>
            <a:ext cx="7056438" cy="15843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i="1" dirty="0" smtClean="0">
                <a:solidFill>
                  <a:schemeClr val="accent4">
                    <a:lumMod val="75000"/>
                  </a:schemeClr>
                </a:solidFill>
              </a:rPr>
              <a:t>Проект </a:t>
            </a:r>
            <a:r>
              <a:rPr lang="ru-RU" sz="3600" i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3600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3600" i="1" dirty="0" smtClean="0">
                <a:solidFill>
                  <a:schemeClr val="accent4">
                    <a:lumMod val="75000"/>
                  </a:schemeClr>
                </a:solidFill>
              </a:rPr>
              <a:t>«</a:t>
            </a:r>
            <a:r>
              <a:rPr lang="ru-RU" sz="3600" i="1" dirty="0" err="1" smtClean="0">
                <a:solidFill>
                  <a:schemeClr val="accent4">
                    <a:lumMod val="75000"/>
                  </a:schemeClr>
                </a:solidFill>
              </a:rPr>
              <a:t>Лего</a:t>
            </a:r>
            <a:r>
              <a:rPr lang="ru-RU" sz="3600" i="1" dirty="0" smtClean="0">
                <a:solidFill>
                  <a:schemeClr val="accent4">
                    <a:lumMod val="75000"/>
                  </a:schemeClr>
                </a:solidFill>
              </a:rPr>
              <a:t>-конструирование в ДОУ»</a:t>
            </a:r>
            <a:br>
              <a:rPr lang="ru-RU" sz="3600" i="1" dirty="0" smtClean="0">
                <a:solidFill>
                  <a:schemeClr val="accent4">
                    <a:lumMod val="75000"/>
                  </a:schemeClr>
                </a:solidFill>
              </a:rPr>
            </a:br>
            <a:endParaRPr lang="ru-RU" sz="36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3020669"/>
            <a:ext cx="3284984" cy="328498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6421" y="1838908"/>
            <a:ext cx="3767034" cy="2460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06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640960" cy="2016224"/>
          </a:xfrm>
        </p:spPr>
        <p:txBody>
          <a:bodyPr>
            <a:noAutofit/>
          </a:bodyPr>
          <a:lstStyle/>
          <a:p>
            <a:r>
              <a:rPr lang="ru-RU" sz="1900" b="1" i="1" dirty="0" smtClean="0">
                <a:solidFill>
                  <a:schemeClr val="accent4">
                    <a:lumMod val="75000"/>
                  </a:schemeClr>
                </a:solidFill>
              </a:rPr>
              <a:t>                                                 </a:t>
            </a:r>
            <a:r>
              <a:rPr lang="ru-RU" sz="1900" b="1" i="1" dirty="0" smtClean="0">
                <a:solidFill>
                  <a:srgbClr val="FF0000"/>
                </a:solidFill>
              </a:rPr>
              <a:t>Идея проекта</a:t>
            </a:r>
            <a:r>
              <a:rPr lang="ru-RU" sz="2400" i="1" dirty="0" smtClean="0">
                <a:solidFill>
                  <a:srgbClr val="FF0000"/>
                </a:solidFill>
              </a:rPr>
              <a:t>:</a:t>
            </a:r>
            <a:br>
              <a:rPr lang="ru-RU" sz="2400" i="1" dirty="0" smtClean="0">
                <a:solidFill>
                  <a:srgbClr val="FF0000"/>
                </a:solidFill>
              </a:rPr>
            </a:br>
            <a:r>
              <a:rPr lang="ru-RU" sz="2400" i="1" dirty="0" smtClean="0">
                <a:solidFill>
                  <a:schemeClr val="accent4">
                    <a:lumMod val="75000"/>
                  </a:schemeClr>
                </a:solidFill>
              </a:rPr>
              <a:t> </a:t>
            </a:r>
            <a:r>
              <a:rPr lang="ru-RU" sz="1900" i="1" dirty="0" smtClean="0">
                <a:solidFill>
                  <a:schemeClr val="accent4">
                    <a:lumMod val="75000"/>
                  </a:schemeClr>
                </a:solidFill>
              </a:rPr>
              <a:t>сделать </a:t>
            </a:r>
            <a:r>
              <a:rPr lang="ru-RU" sz="1900" i="1" dirty="0" err="1" smtClean="0">
                <a:solidFill>
                  <a:schemeClr val="accent4">
                    <a:lumMod val="75000"/>
                  </a:schemeClr>
                </a:solidFill>
              </a:rPr>
              <a:t>лего</a:t>
            </a:r>
            <a:r>
              <a:rPr lang="ru-RU" sz="1900" i="1" dirty="0" smtClean="0">
                <a:solidFill>
                  <a:schemeClr val="accent4">
                    <a:lumMod val="75000"/>
                  </a:schemeClr>
                </a:solidFill>
              </a:rPr>
              <a:t>- конструирование процессом направляемым, расширить содержание конструкторской деятельности </a:t>
            </a:r>
            <a:r>
              <a:rPr lang="ru-RU" sz="1900" i="1" dirty="0" smtClean="0">
                <a:solidFill>
                  <a:schemeClr val="accent4">
                    <a:lumMod val="75000"/>
                  </a:schemeClr>
                </a:solidFill>
              </a:rPr>
              <a:t>детей с ТНР, </a:t>
            </a:r>
            <a:r>
              <a:rPr lang="ru-RU" sz="1900" i="1" dirty="0" smtClean="0">
                <a:solidFill>
                  <a:schemeClr val="accent4">
                    <a:lumMod val="75000"/>
                  </a:schemeClr>
                </a:solidFill>
              </a:rPr>
              <a:t>за счет внедрения конструкторов нового </a:t>
            </a:r>
            <a:r>
              <a:rPr lang="ru-RU" sz="1900" i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ru-RU" sz="1900" i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ru-RU" sz="1900" i="1" dirty="0" smtClean="0">
                <a:solidFill>
                  <a:schemeClr val="accent4">
                    <a:lumMod val="75000"/>
                  </a:schemeClr>
                </a:solidFill>
              </a:rPr>
              <a:t>поколения.</a:t>
            </a:r>
            <a:endParaRPr lang="ru-RU" sz="1900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900" b="1" i="1" dirty="0" smtClean="0">
                <a:solidFill>
                  <a:srgbClr val="FF0000"/>
                </a:solidFill>
              </a:rPr>
              <a:t>                          Актуальность </a:t>
            </a:r>
            <a:r>
              <a:rPr lang="ru-RU" sz="1900" b="1" i="1" dirty="0" err="1" smtClean="0">
                <a:solidFill>
                  <a:srgbClr val="FF0000"/>
                </a:solidFill>
              </a:rPr>
              <a:t>Лего</a:t>
            </a:r>
            <a:r>
              <a:rPr lang="ru-RU" sz="1900" b="1" i="1" dirty="0" smtClean="0">
                <a:solidFill>
                  <a:srgbClr val="FF0000"/>
                </a:solidFill>
              </a:rPr>
              <a:t>-конструкторов:</a:t>
            </a:r>
          </a:p>
          <a:p>
            <a:pPr marL="0" indent="0" algn="ctr">
              <a:buNone/>
            </a:pPr>
            <a:r>
              <a:rPr lang="ru-RU" sz="1800" i="1" dirty="0" smtClean="0">
                <a:solidFill>
                  <a:schemeClr val="accent4">
                    <a:lumMod val="50000"/>
                  </a:schemeClr>
                </a:solidFill>
              </a:rPr>
              <a:t>1.      Являются великолепным средством для интеллектуального развития дошкольников, обеспечивающих интеграцию образовательных областей (Речевое, Познавательное и Социально-коммуникативное развитие);</a:t>
            </a:r>
          </a:p>
          <a:p>
            <a:pPr marL="0" indent="0" algn="ctr">
              <a:buNone/>
            </a:pPr>
            <a:r>
              <a:rPr lang="ru-RU" sz="1800" i="1" dirty="0" smtClean="0">
                <a:solidFill>
                  <a:schemeClr val="accent4">
                    <a:lumMod val="50000"/>
                  </a:schemeClr>
                </a:solidFill>
              </a:rPr>
              <a:t>2. Позволяют педагогу  и родителям сочетать образование, воспитание и развитие дошкольников в режиме игры (учиться и обучаться в игре);</a:t>
            </a:r>
          </a:p>
          <a:p>
            <a:pPr marL="0" indent="0" algn="ctr">
              <a:buNone/>
            </a:pPr>
            <a:r>
              <a:rPr lang="ru-RU" sz="1800" i="1" dirty="0" smtClean="0">
                <a:solidFill>
                  <a:schemeClr val="accent4">
                    <a:lumMod val="50000"/>
                  </a:schemeClr>
                </a:solidFill>
              </a:rPr>
              <a:t>3. Формируют познавательную активность, способствует воспитанию социально-активной личности, формирует навыки общения и сотворчества;</a:t>
            </a:r>
          </a:p>
          <a:p>
            <a:pPr marL="0" indent="0" algn="ctr">
              <a:buNone/>
            </a:pPr>
            <a:r>
              <a:rPr lang="ru-RU" sz="1800" i="1" dirty="0" smtClean="0">
                <a:solidFill>
                  <a:schemeClr val="accent4">
                    <a:lumMod val="50000"/>
                  </a:schemeClr>
                </a:solidFill>
              </a:rPr>
              <a:t>4. Объединяют игру с исследовательской и экспериментальной деятельностью, предоставляют ребенку возможность экспериментировать и созидать свой собственный мир, где нет границ.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865844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91264" cy="504056"/>
          </a:xfrm>
        </p:spPr>
        <p:txBody>
          <a:bodyPr>
            <a:no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</a:rPr>
              <a:t>Задачи проекта:</a:t>
            </a:r>
            <a:br>
              <a:rPr lang="ru-RU" sz="2800" i="1" dirty="0" smtClean="0">
                <a:solidFill>
                  <a:srgbClr val="FF0000"/>
                </a:solidFill>
              </a:rPr>
            </a:br>
            <a:endParaRPr lang="ru-RU" sz="2800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08520" y="2060848"/>
            <a:ext cx="9001000" cy="4581128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1) Обеспечить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целенаправленное применение </a:t>
            </a:r>
            <a:r>
              <a:rPr lang="ru-RU" sz="1400" dirty="0" err="1" smtClean="0">
                <a:solidFill>
                  <a:schemeClr val="accent4">
                    <a:lumMod val="50000"/>
                  </a:schemeClr>
                </a:solidFill>
              </a:rPr>
              <a:t>лего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 -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конструктов в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пространственном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 моделировании:</a:t>
            </a:r>
            <a:endParaRPr lang="ru-RU" sz="1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2) Организовать целенаправленную работу по применению </a:t>
            </a:r>
            <a:r>
              <a:rPr lang="ru-RU" sz="1400" dirty="0" err="1" smtClean="0">
                <a:solidFill>
                  <a:schemeClr val="accent4">
                    <a:lumMod val="50000"/>
                  </a:schemeClr>
                </a:solidFill>
              </a:rPr>
              <a:t>лего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 -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конструкторов в группе </a:t>
            </a:r>
            <a:endParaRPr lang="ru-RU" sz="1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3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) Повысить образовательный уровень педагогов и родителей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за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счет обучению </a:t>
            </a:r>
            <a:r>
              <a:rPr lang="ru-RU" sz="1400" dirty="0" err="1" smtClean="0">
                <a:solidFill>
                  <a:schemeClr val="accent4">
                    <a:lumMod val="50000"/>
                  </a:schemeClr>
                </a:solidFill>
              </a:rPr>
              <a:t>лего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-технологии.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4) Повысить интерес родителей к </a:t>
            </a:r>
            <a:r>
              <a:rPr lang="ru-RU" sz="1400" dirty="0" err="1" smtClean="0">
                <a:solidFill>
                  <a:schemeClr val="accent4">
                    <a:lumMod val="50000"/>
                  </a:schemeClr>
                </a:solidFill>
              </a:rPr>
              <a:t>лего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-конструированию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через организацию активных форм </a:t>
            </a:r>
            <a:endParaRPr lang="ru-RU" sz="1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работы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с родителями и детьми.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5) Ребенок активно взаимодействует со сверстниками и взрослыми, участвует в совместном конструировании, техническом творчестве имеет навыки работы с различными источниками информации;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6) Ребенок способен договариваться, учитывать интересы и чувства других, сопереживать </a:t>
            </a:r>
            <a:endParaRPr lang="ru-RU" sz="1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неудачам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и радоваться успехам других, адекватно проявляет свои чувства, в том числе чувство </a:t>
            </a:r>
            <a:endParaRPr lang="ru-RU" sz="1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веры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в себя, старается разрешать конфликты;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7) Ребенок обладает развитым воображением, которое реализуется в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строительной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игре и </a:t>
            </a:r>
            <a:r>
              <a:rPr lang="ru-RU" sz="1400" dirty="0" smtClean="0">
                <a:solidFill>
                  <a:schemeClr val="accent4">
                    <a:lumMod val="50000"/>
                  </a:schemeClr>
                </a:solidFill>
              </a:rPr>
              <a:t>конструировании</a:t>
            </a:r>
            <a:endParaRPr lang="ru-RU" sz="14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140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86874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71054"/>
            <a:ext cx="8229600" cy="941721"/>
          </a:xfrm>
        </p:spPr>
        <p:txBody>
          <a:bodyPr>
            <a:normAutofit/>
          </a:bodyPr>
          <a:lstStyle/>
          <a:p>
            <a:pPr algn="ctr"/>
            <a:r>
              <a:rPr lang="ru-RU" sz="2000" b="1" i="1" dirty="0" smtClean="0">
                <a:solidFill>
                  <a:srgbClr val="FF0000"/>
                </a:solidFill>
              </a:rPr>
              <a:t>Основные формы и методы образовательной деятельности:</a:t>
            </a:r>
            <a:br>
              <a:rPr lang="ru-RU" sz="2000" b="1" i="1" dirty="0" smtClean="0">
                <a:solidFill>
                  <a:srgbClr val="FF0000"/>
                </a:solidFill>
              </a:rPr>
            </a:br>
            <a:endParaRPr lang="ru-RU" sz="2000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92514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- совместное  конструирование взрослых и детей, творческие исследования, презентация своих </a:t>
            </a:r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моделей;</a:t>
            </a:r>
            <a:endParaRPr lang="ru-RU" sz="2400" i="1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- словесный (беседа, рассказ, инструктаж, объяснение);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- наглядный (показ, работа по инструкции);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- практический (сборка моделей);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- репродуктивный метод (восприятие и усвоение готовой информации);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- частично-поисковый (выполнение вариативных заданий);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- исследовательский метод;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- творческий (предложение и обсуждение новых моделей,  отличных от предложенных)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- метод стимулирования и мотивации деятельности родителей и детей (игровые эмоциональные ситуации, похвала, поощрение).</a:t>
            </a:r>
          </a:p>
          <a:p>
            <a:pPr marL="0" indent="0">
              <a:buNone/>
            </a:pPr>
            <a:r>
              <a:rPr lang="ru-RU" sz="2400" i="1" dirty="0" smtClean="0">
                <a:solidFill>
                  <a:schemeClr val="accent4">
                    <a:lumMod val="50000"/>
                  </a:schemeClr>
                </a:solidFill>
              </a:rPr>
              <a:t>- консультирование родителей.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4636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777875"/>
          </a:xfrm>
        </p:spPr>
        <p:txBody>
          <a:bodyPr/>
          <a:lstStyle/>
          <a:p>
            <a:r>
              <a:rPr lang="ru-RU" dirty="0" smtClean="0"/>
              <a:t>1 этап – подготовительный.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107504" y="1124744"/>
            <a:ext cx="7344816" cy="5544616"/>
          </a:xfrm>
        </p:spPr>
        <p:txBody>
          <a:bodyPr>
            <a:normAutofit lnSpcReduction="10000"/>
          </a:bodyPr>
          <a:lstStyle/>
          <a:p>
            <a:r>
              <a:rPr lang="ru-RU" sz="1200" b="1" dirty="0" smtClean="0">
                <a:solidFill>
                  <a:srgbClr val="002060"/>
                </a:solidFill>
              </a:rPr>
              <a:t>Цель:</a:t>
            </a:r>
            <a:r>
              <a:rPr lang="ru-RU" sz="1200" dirty="0" smtClean="0">
                <a:solidFill>
                  <a:srgbClr val="002060"/>
                </a:solidFill>
              </a:rPr>
              <a:t> Выявить исходный уровень развития конструктивных способностей </a:t>
            </a:r>
            <a:r>
              <a:rPr lang="ru-RU" sz="1200" dirty="0" smtClean="0">
                <a:solidFill>
                  <a:srgbClr val="002060"/>
                </a:solidFill>
              </a:rPr>
              <a:t>детей с ТНР </a:t>
            </a:r>
            <a:r>
              <a:rPr lang="ru-RU" sz="1200" dirty="0" smtClean="0">
                <a:solidFill>
                  <a:srgbClr val="002060"/>
                </a:solidFill>
              </a:rPr>
              <a:t>на начало проекта, освоение </a:t>
            </a:r>
            <a:r>
              <a:rPr lang="ru-RU" sz="1200" dirty="0" err="1" smtClean="0">
                <a:solidFill>
                  <a:srgbClr val="002060"/>
                </a:solidFill>
              </a:rPr>
              <a:t>лего</a:t>
            </a:r>
            <a:r>
              <a:rPr lang="ru-RU" sz="1200" dirty="0" smtClean="0">
                <a:solidFill>
                  <a:srgbClr val="002060"/>
                </a:solidFill>
              </a:rPr>
              <a:t>-конструирования ведется от простого к сложному. Первая часть освоение </a:t>
            </a:r>
            <a:r>
              <a:rPr lang="ru-RU" sz="1200" dirty="0" err="1" smtClean="0">
                <a:solidFill>
                  <a:srgbClr val="002060"/>
                </a:solidFill>
              </a:rPr>
              <a:t>лего</a:t>
            </a:r>
            <a:r>
              <a:rPr lang="ru-RU" sz="1200" dirty="0" smtClean="0">
                <a:solidFill>
                  <a:srgbClr val="002060"/>
                </a:solidFill>
              </a:rPr>
              <a:t> – это упражнения на развитие логического мышления.</a:t>
            </a:r>
          </a:p>
          <a:p>
            <a:r>
              <a:rPr lang="ru-RU" sz="1200" b="1" dirty="0" smtClean="0">
                <a:solidFill>
                  <a:srgbClr val="002060"/>
                </a:solidFill>
              </a:rPr>
              <a:t>Задачи первого этапа</a:t>
            </a:r>
            <a:r>
              <a:rPr lang="ru-RU" sz="1200" dirty="0" smtClean="0">
                <a:solidFill>
                  <a:srgbClr val="002060"/>
                </a:solidFill>
              </a:rPr>
              <a:t>: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-совершенствование навыков классификации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-обучение анализу логических закономерностей и умению делать правильные умозаключения на основе проведенного анализа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-активация памяти и внимания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-ознакомление с множествами и принципами симметрии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-развитие комбинаторных способностей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-закрепление навыков ориентации в пространстве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-консультирование информирование родителей об основных видах конструирования; о последовательности конструирования построек.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- мотивирование родителей к сотрудничеству с педагогами группы и детьми по данному вопросу.</a:t>
            </a:r>
          </a:p>
          <a:p>
            <a:r>
              <a:rPr lang="ru-RU" sz="1200" dirty="0" smtClean="0">
                <a:solidFill>
                  <a:srgbClr val="002060"/>
                </a:solidFill>
              </a:rPr>
              <a:t>- выполнение заданий педагогов родителями и детьми</a:t>
            </a:r>
          </a:p>
          <a:p>
            <a:r>
              <a:rPr lang="ru-RU" sz="1200" b="1" dirty="0" smtClean="0">
                <a:solidFill>
                  <a:srgbClr val="002060"/>
                </a:solidFill>
              </a:rPr>
              <a:t>Задание 1</a:t>
            </a:r>
            <a:r>
              <a:rPr lang="ru-RU" sz="1200" dirty="0" smtClean="0">
                <a:solidFill>
                  <a:srgbClr val="002060"/>
                </a:solidFill>
              </a:rPr>
              <a:t>. Создание постройки по </a:t>
            </a:r>
            <a:r>
              <a:rPr lang="ru-RU" sz="1200" dirty="0" err="1" smtClean="0">
                <a:solidFill>
                  <a:srgbClr val="002060"/>
                </a:solidFill>
              </a:rPr>
              <a:t>технокарте</a:t>
            </a:r>
            <a:r>
              <a:rPr lang="ru-RU" sz="1200" dirty="0" smtClean="0">
                <a:solidFill>
                  <a:srgbClr val="002060"/>
                </a:solidFill>
              </a:rPr>
              <a:t> (по схеме).</a:t>
            </a:r>
          </a:p>
          <a:p>
            <a:r>
              <a:rPr lang="ru-RU" sz="1200" b="1" dirty="0" smtClean="0">
                <a:solidFill>
                  <a:srgbClr val="002060"/>
                </a:solidFill>
              </a:rPr>
              <a:t>Задание 2</a:t>
            </a:r>
            <a:r>
              <a:rPr lang="ru-RU" sz="1200" dirty="0" smtClean="0">
                <a:solidFill>
                  <a:srgbClr val="002060"/>
                </a:solidFill>
              </a:rPr>
              <a:t>. Создание постройки по образцу (педагог раздает родителям листы с образцами построек).</a:t>
            </a:r>
          </a:p>
          <a:p>
            <a:r>
              <a:rPr lang="ru-RU" sz="1200" b="1" dirty="0" smtClean="0">
                <a:solidFill>
                  <a:srgbClr val="002060"/>
                </a:solidFill>
              </a:rPr>
              <a:t>Задание 3</a:t>
            </a:r>
            <a:r>
              <a:rPr lang="ru-RU" sz="1200" dirty="0" smtClean="0">
                <a:solidFill>
                  <a:srgbClr val="002060"/>
                </a:solidFill>
              </a:rPr>
              <a:t>. Изменение постройки по условию (педагог раздает листочки, на которых указано, как нужно изменить </a:t>
            </a:r>
            <a:r>
              <a:rPr lang="ru-RU" sz="1200" dirty="0" err="1" smtClean="0">
                <a:solidFill>
                  <a:srgbClr val="002060"/>
                </a:solidFill>
              </a:rPr>
              <a:t>постройку.Н</a:t>
            </a:r>
            <a:r>
              <a:rPr lang="ru-RU" sz="1200" dirty="0" smtClean="0">
                <a:solidFill>
                  <a:srgbClr val="002060"/>
                </a:solidFill>
              </a:rPr>
              <a:t>-р: сделать длиннее, шире, уже, выше, ниже, из одноэтажного дома – двухэтажный и т. п.)</a:t>
            </a:r>
          </a:p>
          <a:p>
            <a:endParaRPr lang="ru-RU" sz="11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3309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850900"/>
          </a:xfrm>
        </p:spPr>
        <p:txBody>
          <a:bodyPr/>
          <a:lstStyle/>
          <a:p>
            <a:r>
              <a:rPr lang="ru-RU" dirty="0" smtClean="0"/>
              <a:t>2 этап – основной.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0" y="980728"/>
            <a:ext cx="7524328" cy="5688632"/>
          </a:xfrm>
        </p:spPr>
        <p:txBody>
          <a:bodyPr>
            <a:normAutofit fontScale="32500" lnSpcReduction="20000"/>
          </a:bodyPr>
          <a:lstStyle/>
          <a:p>
            <a:r>
              <a:rPr lang="ru-RU" sz="5200" b="1" dirty="0" smtClean="0">
                <a:solidFill>
                  <a:srgbClr val="002060"/>
                </a:solidFill>
              </a:rPr>
              <a:t>Цель</a:t>
            </a:r>
            <a:r>
              <a:rPr lang="ru-RU" sz="5200" dirty="0" smtClean="0">
                <a:solidFill>
                  <a:srgbClr val="002060"/>
                </a:solidFill>
              </a:rPr>
              <a:t> – развитие способностей к наглядному моделированию.</a:t>
            </a:r>
          </a:p>
          <a:p>
            <a:r>
              <a:rPr lang="ru-RU" sz="5200" b="1" dirty="0" smtClean="0">
                <a:solidFill>
                  <a:srgbClr val="002060"/>
                </a:solidFill>
              </a:rPr>
              <a:t>Задачи</a:t>
            </a:r>
            <a:r>
              <a:rPr lang="ru-RU" sz="5200" dirty="0" smtClean="0">
                <a:solidFill>
                  <a:srgbClr val="002060"/>
                </a:solidFill>
              </a:rPr>
              <a:t> второго этапа:</a:t>
            </a:r>
          </a:p>
          <a:p>
            <a:r>
              <a:rPr lang="ru-RU" sz="5200" dirty="0" smtClean="0">
                <a:solidFill>
                  <a:srgbClr val="002060"/>
                </a:solidFill>
              </a:rPr>
              <a:t>- развитие умения анализировать предмет, выделять его характерные особенности, основные функциональные части, устанавливать связь между их назначением и строением </a:t>
            </a:r>
          </a:p>
          <a:p>
            <a:r>
              <a:rPr lang="ru-RU" sz="5200" dirty="0" smtClean="0">
                <a:solidFill>
                  <a:srgbClr val="002060"/>
                </a:solidFill>
              </a:rPr>
              <a:t>-обучение планированию процесса создания собственной модели и совместного проекта.</a:t>
            </a:r>
          </a:p>
          <a:p>
            <a:r>
              <a:rPr lang="ru-RU" sz="5200" dirty="0" smtClean="0">
                <a:solidFill>
                  <a:srgbClr val="002060"/>
                </a:solidFill>
              </a:rPr>
              <a:t>-стимулирование конструктивного творческого воображения при создании постройки по собственному замыслу – по предложенной или свободно выбранной теме.</a:t>
            </a:r>
          </a:p>
          <a:p>
            <a:r>
              <a:rPr lang="ru-RU" sz="5200" dirty="0" smtClean="0">
                <a:solidFill>
                  <a:srgbClr val="002060"/>
                </a:solidFill>
              </a:rPr>
              <a:t>- ознакомление с окружающей действительностью.</a:t>
            </a:r>
          </a:p>
          <a:p>
            <a:r>
              <a:rPr lang="ru-RU" sz="5200" dirty="0" smtClean="0">
                <a:solidFill>
                  <a:srgbClr val="002060"/>
                </a:solidFill>
              </a:rPr>
              <a:t>-формирование умения действовать в соответствии с инструкциями педагога и передавать особенности предметов средствами конструкторов </a:t>
            </a:r>
            <a:r>
              <a:rPr lang="ru-RU" sz="5200" dirty="0" err="1">
                <a:solidFill>
                  <a:srgbClr val="002060"/>
                </a:solidFill>
              </a:rPr>
              <a:t>Л</a:t>
            </a:r>
            <a:r>
              <a:rPr lang="ru-RU" sz="5200" dirty="0" err="1" smtClean="0">
                <a:solidFill>
                  <a:srgbClr val="002060"/>
                </a:solidFill>
              </a:rPr>
              <a:t>его</a:t>
            </a:r>
            <a:r>
              <a:rPr lang="ru-RU" sz="5200" dirty="0" smtClean="0">
                <a:solidFill>
                  <a:srgbClr val="002060"/>
                </a:solidFill>
              </a:rPr>
              <a:t>.</a:t>
            </a:r>
          </a:p>
          <a:p>
            <a:r>
              <a:rPr lang="ru-RU" sz="5200" dirty="0" smtClean="0">
                <a:solidFill>
                  <a:srgbClr val="002060"/>
                </a:solidFill>
              </a:rPr>
              <a:t>-развитие речи и коммуникативных способностей.</a:t>
            </a:r>
          </a:p>
          <a:p>
            <a:r>
              <a:rPr lang="ru-RU" sz="5200" dirty="0" smtClean="0">
                <a:solidFill>
                  <a:srgbClr val="002060"/>
                </a:solidFill>
              </a:rPr>
              <a:t>- совместное детско – родительское творчество  </a:t>
            </a:r>
          </a:p>
          <a:p>
            <a:r>
              <a:rPr lang="ru-RU" sz="5200" b="1" dirty="0" smtClean="0">
                <a:solidFill>
                  <a:srgbClr val="002060"/>
                </a:solidFill>
              </a:rPr>
              <a:t>Задание 4</a:t>
            </a:r>
            <a:r>
              <a:rPr lang="ru-RU" sz="5200" dirty="0" smtClean="0">
                <a:solidFill>
                  <a:srgbClr val="002060"/>
                </a:solidFill>
              </a:rPr>
              <a:t>. Конструирование по замыслу на выбранную совместно с педагогом </a:t>
            </a:r>
            <a:r>
              <a:rPr lang="ru-RU" sz="5200" dirty="0" smtClean="0">
                <a:solidFill>
                  <a:srgbClr val="002060"/>
                </a:solidFill>
              </a:rPr>
              <a:t>тему. Родители </a:t>
            </a:r>
            <a:r>
              <a:rPr lang="ru-RU" sz="5200" dirty="0" smtClean="0">
                <a:solidFill>
                  <a:srgbClr val="002060"/>
                </a:solidFill>
              </a:rPr>
              <a:t>и дети сами придумывают будущую постройку и выполняют данное задание.</a:t>
            </a:r>
          </a:p>
          <a:p>
            <a:pPr marL="0" indent="0">
              <a:buNone/>
            </a:pPr>
            <a:r>
              <a:rPr lang="ru-RU" sz="5200" dirty="0" smtClean="0"/>
              <a:t>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7088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88913"/>
            <a:ext cx="8229600" cy="1228725"/>
          </a:xfrm>
        </p:spPr>
        <p:txBody>
          <a:bodyPr/>
          <a:lstStyle/>
          <a:p>
            <a:r>
              <a:rPr lang="ru-RU" dirty="0" smtClean="0"/>
              <a:t>3 этап -  заключительный.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0" y="1052736"/>
            <a:ext cx="8028384" cy="5472608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</a:rPr>
              <a:t>-  обыгрывание построек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подведение итогов.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круглый стол. Что развивают игры с конструктором </a:t>
            </a:r>
            <a:r>
              <a:rPr lang="ru-RU" dirty="0" err="1" smtClean="0">
                <a:solidFill>
                  <a:srgbClr val="002060"/>
                </a:solidFill>
              </a:rPr>
              <a:t>лего</a:t>
            </a:r>
            <a:r>
              <a:rPr lang="ru-RU" dirty="0" smtClean="0">
                <a:solidFill>
                  <a:srgbClr val="002060"/>
                </a:solidFill>
              </a:rPr>
              <a:t>?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Ответы родителей: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мелкую моторику;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пространственную ориентацию – представление о расположении предметов в пространстве и относительно друг друга;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воображение;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творческие способности;</a:t>
            </a:r>
          </a:p>
          <a:p>
            <a:r>
              <a:rPr lang="ru-RU" dirty="0" smtClean="0">
                <a:solidFill>
                  <a:srgbClr val="002060"/>
                </a:solidFill>
              </a:rPr>
              <a:t>- слуховое внимание, память, логическое мышление. И т. д.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5729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513" y="1124744"/>
            <a:ext cx="7344816" cy="3744416"/>
          </a:xfrm>
        </p:spPr>
        <p:txBody>
          <a:bodyPr>
            <a:noAutofit/>
          </a:bodyPr>
          <a:lstStyle/>
          <a:p>
            <a:r>
              <a:rPr lang="ru-RU" sz="1600" dirty="0" smtClean="0">
                <a:solidFill>
                  <a:srgbClr val="FF0000"/>
                </a:solidFill>
              </a:rPr>
              <a:t>Ожидаемые результаты работы по проекту:</a:t>
            </a:r>
            <a:br>
              <a:rPr lang="ru-RU" sz="1600" dirty="0" smtClean="0">
                <a:solidFill>
                  <a:srgbClr val="FF000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	- накопление положительного опыта взаимодействия семьи педагогов ДОУ;</a:t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	- повышение педагогической компетенции родителей;</a:t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	- формирование интереса к детскому </a:t>
            </a:r>
            <a:r>
              <a:rPr lang="ru-RU" sz="1600" dirty="0" err="1" smtClean="0">
                <a:solidFill>
                  <a:srgbClr val="002060"/>
                </a:solidFill>
              </a:rPr>
              <a:t>Лего</a:t>
            </a:r>
            <a:r>
              <a:rPr lang="ru-RU" sz="1600" dirty="0" smtClean="0">
                <a:solidFill>
                  <a:srgbClr val="002060"/>
                </a:solidFill>
              </a:rPr>
              <a:t>-конструированию;</a:t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>	- активное участие родителей в жизни своего ребёнка</a:t>
            </a:r>
            <a:r>
              <a:rPr lang="ru-RU" sz="1600" dirty="0" smtClean="0">
                <a:solidFill>
                  <a:srgbClr val="002060"/>
                </a:solidFill>
              </a:rPr>
              <a:t>.</a:t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/>
            </a:r>
            <a:br>
              <a:rPr lang="ru-RU" sz="1600" dirty="0" smtClean="0">
                <a:solidFill>
                  <a:srgbClr val="002060"/>
                </a:solidFill>
              </a:rPr>
            </a:br>
            <a:r>
              <a:rPr lang="ru-RU" sz="1600" dirty="0">
                <a:solidFill>
                  <a:srgbClr val="002060"/>
                </a:solidFill>
              </a:rPr>
              <a:t>Кроме того, конструктивные игры и строительство формируют у детей такие личностные качества, как терпение и упорство, стремление мастерить своими руками, доводить начатое дело до конца. Эти качества обязательно пригодятся вашему ребенку в дальнейшей жизни.</a:t>
            </a:r>
            <a:br>
              <a:rPr lang="ru-RU" sz="1600" dirty="0">
                <a:solidFill>
                  <a:srgbClr val="002060"/>
                </a:solidFill>
              </a:rPr>
            </a:br>
            <a:r>
              <a:rPr lang="ru-RU" sz="1600" dirty="0" smtClean="0">
                <a:solidFill>
                  <a:srgbClr val="002060"/>
                </a:solidFill>
              </a:rPr>
              <a:t/>
            </a:r>
            <a:br>
              <a:rPr lang="ru-RU" sz="1600" dirty="0" smtClean="0">
                <a:solidFill>
                  <a:srgbClr val="002060"/>
                </a:solidFill>
              </a:rPr>
            </a:br>
            <a:endParaRPr lang="ru-RU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541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1560" y="332656"/>
            <a:ext cx="2260038" cy="168937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44008" y="332656"/>
            <a:ext cx="2987824" cy="223339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492896"/>
            <a:ext cx="3068960" cy="306896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3356992"/>
            <a:ext cx="2459632" cy="3284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82556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443</TotalTime>
  <Words>725</Words>
  <Application>Microsoft Office PowerPoint</Application>
  <PresentationFormat>Экран (4:3)</PresentationFormat>
  <Paragraphs>69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Trebuchet MS</vt:lpstr>
      <vt:lpstr>Wingdings 3</vt:lpstr>
      <vt:lpstr>Грань</vt:lpstr>
      <vt:lpstr>Проект  «Лего-конструирование в ДОУ» </vt:lpstr>
      <vt:lpstr>                                                 Идея проекта:  сделать лего- конструирование процессом направляемым, расширить содержание конструкторской деятельности детей с ТНР, за счет внедрения конструкторов нового  поколения.</vt:lpstr>
      <vt:lpstr>Задачи проекта: </vt:lpstr>
      <vt:lpstr>Основные формы и методы образовательной деятельности: </vt:lpstr>
      <vt:lpstr>1 этап – подготовительный.</vt:lpstr>
      <vt:lpstr>2 этап – основной.</vt:lpstr>
      <vt:lpstr>3 этап -  заключительный.</vt:lpstr>
      <vt:lpstr>Ожидаемые результаты работы по проекту:  - накопление положительного опыта взаимодействия семьи педагогов ДОУ;  - повышение педагогической компетенции родителей;  - формирование интереса к детскому Лего-конструированию;  - активное участие родителей в жизни своего ребёнка.  Кроме того, конструктивные игры и строительство формируют у детей такие личностные качества, как терпение и упорство, стремление мастерить своими руками, доводить начатое дело до конца. Эти качества обязательно пригодятся вашему ребенку в дальнейшей жизни. 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вера</dc:creator>
  <cp:lastModifiedBy>Муллагалеева Гузель Магдануровна</cp:lastModifiedBy>
  <cp:revision>25</cp:revision>
  <dcterms:created xsi:type="dcterms:W3CDTF">2019-02-04T08:25:25Z</dcterms:created>
  <dcterms:modified xsi:type="dcterms:W3CDTF">2022-12-15T07:18:24Z</dcterms:modified>
</cp:coreProperties>
</file>